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5143500" cx="9144000"/>
  <p:notesSz cx="6858000" cy="9144000"/>
  <p:embeddedFontLst>
    <p:embeddedFont>
      <p:font typeface="Helvetica Neue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0" Type="http://schemas.openxmlformats.org/officeDocument/2006/relationships/font" Target="fonts/HelveticaNeue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HelveticaNeue-bold.fntdata"/><Relationship Id="rId23" Type="http://schemas.openxmlformats.org/officeDocument/2006/relationships/slide" Target="slides/slide17.xml"/><Relationship Id="rId67" Type="http://schemas.openxmlformats.org/officeDocument/2006/relationships/font" Target="fonts/HelveticaNeue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bf9ee493_0_12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bf9ee493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bf9ee493_0_1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bf9ee493_0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bf9ee493_0_12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bf9ee493_0_1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bf9ee493_0_12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bf9ee493_0_1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bf9ee493_0_12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bf9ee493_0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bf9ee493_0_13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bf9ee493_0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bf9ee493_0_13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bf9ee493_0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bf9ee493_0_13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bf9ee493_0_1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bf9ee493_0_13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bf9ee493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bf9ee493_0_1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bf9ee493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09fdd700f_33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09fdd700f_3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bf9ee493_0_12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bf9ee493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bf9ee493_0_10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bf9ee493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bf9ee493_0_1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bf9ee493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bf9ee493_0_1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bf9ee493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bf9ee493_0_13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bf9ee493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bf9ee493_0_14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bf9ee493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f32514ce1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f32514ce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bf9ee493_0_12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bf9ee493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bf9ee493_1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bf9ee49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bf9ee493_0_12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fbf9ee493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bf9ee493_0_7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bf9ee493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4e69576e_1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54e69576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54e69576e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54e6957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bf9ee493_0_16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bf9ee493_0_1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bf9ee493_0_16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bf9ee493_0_1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bf9ee493_0_14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fbf9ee493_0_1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fbf9ee493_0_14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fbf9ee4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54d26e58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54d26e5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54d26e583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54d26e58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54d26e583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54d26e58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54d26e583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54d26e58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bf9ee493_0_9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bf9ee493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54d26e583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54d26e58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54d26e583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54d26e58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54d26e583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54d26e58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54d26e583_0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54d26e58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54d26e583_0_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54d26e58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54d26e583_0_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54d26e58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54d26e583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54d26e58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54e69576e_1_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54e69576e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54e69576e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54e69576e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54e69576e_1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54e69576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bf9ee493_0_9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bf9ee493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54e69576e_1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54e69576e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54d26e583_0_1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54d26e58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54d26e583_0_1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54d26e58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54d26e583_0_1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54d26e58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54d26e583_0_2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54d26e58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54d26e583_0_2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54d26e58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54d26e583_0_2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54d26e58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54d26e583_0_2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54d26e58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54d26e583_0_2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54d26e58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54d26e583_0_3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254d26e583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bf9ee493_0_9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bf9ee493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54d26e583_0_3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54d26e583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bf9ee493_0_10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bf9ee493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bf9ee493_0_10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bf9ee493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bf9ee493_0_12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bf9ee493_0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Erik Learned-Miller and TAs</a:t>
            </a:r>
            <a:br>
              <a:rPr lang="en" sz="18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Adapted from slides of Fei-Fei Li &amp; Andrej Karpathy &amp; Justin Johnson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4 -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12 Sep 2019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Erik Learned-Miller and TAs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4 -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74597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Sept 13 2018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2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Erik Learned-Miller and TAs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Some slides kindly provided by Fei-Fei Li, Andrej Karpathy, Justin Johnson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96" name="Google Shape;96;p22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2 -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2"/>
          <p:cNvSpPr txBox="1"/>
          <p:nvPr/>
        </p:nvSpPr>
        <p:spPr>
          <a:xfrm>
            <a:off x="7488275" y="462412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7 Sep. 2017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13" name="Google Shape;113;p2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4 -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60" name="Google Shape;60;p14"/>
          <p:cNvSpPr txBox="1"/>
          <p:nvPr>
            <p:ph idx="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74597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Sept 13 2018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Erik Learned-Miller and TAs</a:t>
            </a:r>
            <a:br>
              <a:rPr lang="en" sz="18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Adapted from slides of 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1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1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Lecture 2 -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90" name="Google Shape;90;p21"/>
          <p:cNvSpPr txBox="1"/>
          <p:nvPr>
            <p:ph idx="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21"/>
          <p:cNvSpPr txBox="1"/>
          <p:nvPr/>
        </p:nvSpPr>
        <p:spPr>
          <a:xfrm>
            <a:off x="76883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7 Jan 2017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92" name="Google Shape;92;p21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Erik Learned-Miller and TAs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Some slides kindly provided by Fei-Fei Li, Andrej Karpathy, Justin Johnson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38.png"/><Relationship Id="rId8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gif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0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0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8"/>
          <p:cNvSpPr txBox="1"/>
          <p:nvPr/>
        </p:nvSpPr>
        <p:spPr>
          <a:xfrm>
            <a:off x="170825" y="8777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Lecture 4: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Optimization: </a:t>
            </a:r>
            <a:b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Stochastic Gradient Descent and Backpropagation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00" y="38750"/>
            <a:ext cx="7209300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3525" y="2664470"/>
            <a:ext cx="548700" cy="73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38"/>
          <p:cNvSpPr txBox="1"/>
          <p:nvPr/>
        </p:nvSpPr>
        <p:spPr>
          <a:xfrm>
            <a:off x="309975" y="99450"/>
            <a:ext cx="82626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Strategy #2: </a:t>
            </a:r>
            <a:r>
              <a:rPr b="1" lang="en" sz="2400"/>
              <a:t>Follow the slope</a:t>
            </a:r>
            <a:endParaRPr b="1" sz="2400"/>
          </a:p>
        </p:txBody>
      </p:sp>
      <p:sp>
        <p:nvSpPr>
          <p:cNvPr id="198" name="Google Shape;198;p38"/>
          <p:cNvSpPr txBox="1"/>
          <p:nvPr/>
        </p:nvSpPr>
        <p:spPr>
          <a:xfrm>
            <a:off x="474625" y="852400"/>
            <a:ext cx="85338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 1-dimension, the derivative of a function:</a:t>
            </a:r>
            <a:endParaRPr sz="2400"/>
          </a:p>
        </p:txBody>
      </p:sp>
      <p:pic>
        <p:nvPicPr>
          <p:cNvPr id="199" name="Google Shape;1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199297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8"/>
          <p:cNvSpPr txBox="1"/>
          <p:nvPr/>
        </p:nvSpPr>
        <p:spPr>
          <a:xfrm>
            <a:off x="309975" y="3632400"/>
            <a:ext cx="87759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 multiple dimensions, the </a:t>
            </a:r>
            <a:r>
              <a:rPr b="1" lang="en" sz="2000"/>
              <a:t>gradient </a:t>
            </a:r>
            <a:r>
              <a:rPr lang="en" sz="2000"/>
              <a:t>is the vector of (partial derivatives).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9"/>
          <p:cNvSpPr txBox="1"/>
          <p:nvPr/>
        </p:nvSpPr>
        <p:spPr>
          <a:xfrm>
            <a:off x="197025" y="3730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current W: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[0.34,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-1.11,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0.78,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0.12,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0.55,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2.81,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-3.1,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0.33,…]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loss 1.25347</a:t>
            </a:r>
            <a:endParaRPr b="1" sz="2400">
              <a:solidFill>
                <a:srgbClr val="FF0000"/>
              </a:solidFill>
            </a:endParaRPr>
          </a:p>
        </p:txBody>
      </p:sp>
      <p:cxnSp>
        <p:nvCxnSpPr>
          <p:cNvPr id="207" name="Google Shape;207;p39"/>
          <p:cNvCxnSpPr/>
          <p:nvPr/>
        </p:nvCxnSpPr>
        <p:spPr>
          <a:xfrm>
            <a:off x="2326800" y="63850"/>
            <a:ext cx="0" cy="43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39"/>
          <p:cNvSpPr txBox="1"/>
          <p:nvPr/>
        </p:nvSpPr>
        <p:spPr>
          <a:xfrm>
            <a:off x="6503300" y="85125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gradient dW:</a:t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[?,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  <a:endParaRPr b="1" sz="2400">
              <a:solidFill>
                <a:srgbClr val="0000FF"/>
              </a:solidFill>
            </a:endParaRPr>
          </a:p>
        </p:txBody>
      </p:sp>
      <p:cxnSp>
        <p:nvCxnSpPr>
          <p:cNvPr id="209" name="Google Shape;209;p39"/>
          <p:cNvCxnSpPr/>
          <p:nvPr/>
        </p:nvCxnSpPr>
        <p:spPr>
          <a:xfrm>
            <a:off x="5271700" y="85125"/>
            <a:ext cx="0" cy="442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40"/>
          <p:cNvSpPr txBox="1"/>
          <p:nvPr/>
        </p:nvSpPr>
        <p:spPr>
          <a:xfrm>
            <a:off x="197025" y="3730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current W: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[0.34,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-1.11,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0.78,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0.12,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0.55,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2.81,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-3.1,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0.33,…]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loss 1.25347</a:t>
            </a:r>
            <a:endParaRPr b="1" sz="2400">
              <a:solidFill>
                <a:srgbClr val="FF0000"/>
              </a:solidFill>
            </a:endParaRPr>
          </a:p>
        </p:txBody>
      </p:sp>
      <p:cxnSp>
        <p:nvCxnSpPr>
          <p:cNvPr id="216" name="Google Shape;216;p40"/>
          <p:cNvCxnSpPr/>
          <p:nvPr/>
        </p:nvCxnSpPr>
        <p:spPr>
          <a:xfrm>
            <a:off x="2326800" y="63850"/>
            <a:ext cx="0" cy="43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40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 + h </a:t>
            </a:r>
            <a:r>
              <a:rPr lang="en" sz="2400"/>
              <a:t>(first dim)</a:t>
            </a:r>
            <a:r>
              <a:rPr b="1" lang="en" sz="2400"/>
              <a:t>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[0.34 + </a:t>
            </a:r>
            <a:r>
              <a:rPr b="1" lang="en" sz="2400"/>
              <a:t>0.0001</a:t>
            </a:r>
            <a:r>
              <a:rPr lang="en" sz="2400"/>
              <a:t>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-1.11,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0.78,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0.12,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0.55,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2.81,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-3.1,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0.33,…]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loss 1.25322</a:t>
            </a:r>
            <a:endParaRPr b="1" sz="2400">
              <a:solidFill>
                <a:srgbClr val="FF0000"/>
              </a:solidFill>
            </a:endParaRPr>
          </a:p>
        </p:txBody>
      </p:sp>
      <p:cxnSp>
        <p:nvCxnSpPr>
          <p:cNvPr id="218" name="Google Shape;218;p40"/>
          <p:cNvCxnSpPr/>
          <p:nvPr/>
        </p:nvCxnSpPr>
        <p:spPr>
          <a:xfrm>
            <a:off x="5271700" y="85125"/>
            <a:ext cx="0" cy="442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40"/>
          <p:cNvSpPr txBox="1"/>
          <p:nvPr/>
        </p:nvSpPr>
        <p:spPr>
          <a:xfrm>
            <a:off x="6503300" y="85125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gradient dW:</a:t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[?,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  <a:endParaRPr b="1"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41"/>
          <p:cNvSpPr txBox="1"/>
          <p:nvPr/>
        </p:nvSpPr>
        <p:spPr>
          <a:xfrm>
            <a:off x="6503300" y="85125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gradient dW:</a:t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[</a:t>
            </a:r>
            <a:r>
              <a:rPr b="1" lang="en" sz="2400">
                <a:solidFill>
                  <a:srgbClr val="38761D"/>
                </a:solidFill>
              </a:rPr>
              <a:t>-2.5</a:t>
            </a:r>
            <a:r>
              <a:rPr lang="en" sz="2400">
                <a:solidFill>
                  <a:srgbClr val="0000FF"/>
                </a:solidFill>
              </a:rPr>
              <a:t>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  <a:endParaRPr b="1" sz="2400">
              <a:solidFill>
                <a:srgbClr val="0000FF"/>
              </a:solidFill>
            </a:endParaRPr>
          </a:p>
        </p:txBody>
      </p:sp>
      <p:sp>
        <p:nvSpPr>
          <p:cNvPr id="226" name="Google Shape;226;p41"/>
          <p:cNvSpPr/>
          <p:nvPr/>
        </p:nvSpPr>
        <p:spPr>
          <a:xfrm>
            <a:off x="5678650" y="2014650"/>
            <a:ext cx="3394500" cy="14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2776650"/>
            <a:ext cx="2289975" cy="539525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p41"/>
          <p:cNvSpPr txBox="1"/>
          <p:nvPr/>
        </p:nvSpPr>
        <p:spPr>
          <a:xfrm>
            <a:off x="5678650" y="20030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1.25322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  <a:endParaRPr sz="2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</a:rPr>
              <a:t>= -2.5</a:t>
            </a:r>
            <a:endParaRPr sz="2000">
              <a:solidFill>
                <a:srgbClr val="38761D"/>
              </a:solidFill>
            </a:endParaRPr>
          </a:p>
        </p:txBody>
      </p:sp>
      <p:cxnSp>
        <p:nvCxnSpPr>
          <p:cNvPr id="229" name="Google Shape;229;p41"/>
          <p:cNvCxnSpPr/>
          <p:nvPr/>
        </p:nvCxnSpPr>
        <p:spPr>
          <a:xfrm rot="10800000">
            <a:off x="7049200" y="1326500"/>
            <a:ext cx="707700" cy="6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p41"/>
          <p:cNvSpPr txBox="1"/>
          <p:nvPr/>
        </p:nvSpPr>
        <p:spPr>
          <a:xfrm>
            <a:off x="197025" y="3730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current W: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[0.34,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-1.11,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0.78,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0.12,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0.55,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2.81,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-3.1,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0.33,…]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loss 1.25347</a:t>
            </a:r>
            <a:endParaRPr b="1" sz="2400">
              <a:solidFill>
                <a:srgbClr val="FF0000"/>
              </a:solidFill>
            </a:endParaRPr>
          </a:p>
        </p:txBody>
      </p:sp>
      <p:cxnSp>
        <p:nvCxnSpPr>
          <p:cNvPr id="231" name="Google Shape;231;p41"/>
          <p:cNvCxnSpPr/>
          <p:nvPr/>
        </p:nvCxnSpPr>
        <p:spPr>
          <a:xfrm>
            <a:off x="2326800" y="63850"/>
            <a:ext cx="0" cy="43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41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 + h </a:t>
            </a:r>
            <a:r>
              <a:rPr lang="en" sz="2400"/>
              <a:t>(first dim)</a:t>
            </a:r>
            <a:r>
              <a:rPr b="1" lang="en" sz="2400"/>
              <a:t>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[0.34 + </a:t>
            </a:r>
            <a:r>
              <a:rPr b="1" lang="en" sz="2400"/>
              <a:t>0.0001</a:t>
            </a:r>
            <a:r>
              <a:rPr lang="en" sz="2400"/>
              <a:t>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-1.11,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0.78,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0.12,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0.55,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2.81,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-3.1,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0.33,…]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loss 1.25322</a:t>
            </a:r>
            <a:endParaRPr b="1" sz="2400">
              <a:solidFill>
                <a:srgbClr val="FF0000"/>
              </a:solidFill>
            </a:endParaRPr>
          </a:p>
        </p:txBody>
      </p:sp>
      <p:cxnSp>
        <p:nvCxnSpPr>
          <p:cNvPr id="233" name="Google Shape;233;p41"/>
          <p:cNvCxnSpPr/>
          <p:nvPr/>
        </p:nvCxnSpPr>
        <p:spPr>
          <a:xfrm>
            <a:off x="5271700" y="85125"/>
            <a:ext cx="0" cy="442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42"/>
          <p:cNvSpPr txBox="1"/>
          <p:nvPr/>
        </p:nvSpPr>
        <p:spPr>
          <a:xfrm>
            <a:off x="6503300" y="85125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gradient dW:</a:t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  <a:endParaRPr b="1" sz="2400">
              <a:solidFill>
                <a:srgbClr val="0000FF"/>
              </a:solidFill>
            </a:endParaRPr>
          </a:p>
        </p:txBody>
      </p:sp>
      <p:sp>
        <p:nvSpPr>
          <p:cNvPr id="240" name="Google Shape;240;p42"/>
          <p:cNvSpPr txBox="1"/>
          <p:nvPr/>
        </p:nvSpPr>
        <p:spPr>
          <a:xfrm>
            <a:off x="197025" y="3730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current W: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[0.34,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-1.11,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0.78,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0.12,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0.55,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2.81,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-3.1,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0.33,…]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loss 1.25347</a:t>
            </a:r>
            <a:endParaRPr b="1" sz="2400">
              <a:solidFill>
                <a:srgbClr val="FF0000"/>
              </a:solidFill>
            </a:endParaRPr>
          </a:p>
        </p:txBody>
      </p:sp>
      <p:cxnSp>
        <p:nvCxnSpPr>
          <p:cNvPr id="241" name="Google Shape;241;p42"/>
          <p:cNvCxnSpPr/>
          <p:nvPr/>
        </p:nvCxnSpPr>
        <p:spPr>
          <a:xfrm>
            <a:off x="2326800" y="63850"/>
            <a:ext cx="0" cy="43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42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 + h </a:t>
            </a:r>
            <a:r>
              <a:rPr lang="en" sz="2400"/>
              <a:t>(second dim)</a:t>
            </a:r>
            <a:r>
              <a:rPr b="1" lang="en" sz="2400"/>
              <a:t>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[0.34,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-1.11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b="1" lang="en" sz="2400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0.78,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0.12,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0.55,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2.81,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-3.1,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0.33,…]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loss 1.25353</a:t>
            </a:r>
            <a:endParaRPr b="1" sz="2400">
              <a:solidFill>
                <a:srgbClr val="FF0000"/>
              </a:solidFill>
            </a:endParaRPr>
          </a:p>
        </p:txBody>
      </p:sp>
      <p:cxnSp>
        <p:nvCxnSpPr>
          <p:cNvPr id="243" name="Google Shape;243;p42"/>
          <p:cNvCxnSpPr/>
          <p:nvPr/>
        </p:nvCxnSpPr>
        <p:spPr>
          <a:xfrm>
            <a:off x="5424100" y="85125"/>
            <a:ext cx="0" cy="442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43"/>
          <p:cNvSpPr txBox="1"/>
          <p:nvPr/>
        </p:nvSpPr>
        <p:spPr>
          <a:xfrm>
            <a:off x="6503300" y="85125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gradient dW:</a:t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8761D"/>
                </a:solidFill>
              </a:rPr>
              <a:t>0.6</a:t>
            </a:r>
            <a:r>
              <a:rPr lang="en" sz="2400">
                <a:solidFill>
                  <a:srgbClr val="0000FF"/>
                </a:solidFill>
              </a:rPr>
              <a:t>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  <a:endParaRPr b="1" sz="2400">
              <a:solidFill>
                <a:srgbClr val="0000FF"/>
              </a:solidFill>
            </a:endParaRPr>
          </a:p>
        </p:txBody>
      </p:sp>
      <p:sp>
        <p:nvSpPr>
          <p:cNvPr id="250" name="Google Shape;250;p43"/>
          <p:cNvSpPr/>
          <p:nvPr/>
        </p:nvSpPr>
        <p:spPr>
          <a:xfrm>
            <a:off x="5678650" y="2319450"/>
            <a:ext cx="3394500" cy="14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3081450"/>
            <a:ext cx="2289975" cy="539525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52" name="Google Shape;252;p43"/>
          <p:cNvCxnSpPr/>
          <p:nvPr/>
        </p:nvCxnSpPr>
        <p:spPr>
          <a:xfrm rot="10800000">
            <a:off x="7179100" y="1461125"/>
            <a:ext cx="354600" cy="7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43"/>
          <p:cNvSpPr txBox="1"/>
          <p:nvPr/>
        </p:nvSpPr>
        <p:spPr>
          <a:xfrm>
            <a:off x="197025" y="3730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current W: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[0.34,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-1.11,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0.78,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0.12,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0.55,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2.81,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-3.1,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0.33,…]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loss 1.25347</a:t>
            </a:r>
            <a:endParaRPr b="1" sz="2400">
              <a:solidFill>
                <a:srgbClr val="FF0000"/>
              </a:solidFill>
            </a:endParaRPr>
          </a:p>
        </p:txBody>
      </p:sp>
      <p:cxnSp>
        <p:nvCxnSpPr>
          <p:cNvPr id="254" name="Google Shape;254;p43"/>
          <p:cNvCxnSpPr/>
          <p:nvPr/>
        </p:nvCxnSpPr>
        <p:spPr>
          <a:xfrm>
            <a:off x="2326800" y="63850"/>
            <a:ext cx="0" cy="43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3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 + h </a:t>
            </a:r>
            <a:r>
              <a:rPr lang="en" sz="2400"/>
              <a:t>(second dim)</a:t>
            </a:r>
            <a:r>
              <a:rPr b="1" lang="en" sz="2400"/>
              <a:t>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[0.34,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-1.11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b="1" lang="en" sz="2400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0.78,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0.12,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0.55,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2.81,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-3.1,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0.33,…]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loss 1.25353</a:t>
            </a:r>
            <a:endParaRPr b="1" sz="2400">
              <a:solidFill>
                <a:srgbClr val="FF0000"/>
              </a:solidFill>
            </a:endParaRPr>
          </a:p>
        </p:txBody>
      </p:sp>
      <p:cxnSp>
        <p:nvCxnSpPr>
          <p:cNvPr id="256" name="Google Shape;256;p43"/>
          <p:cNvCxnSpPr/>
          <p:nvPr/>
        </p:nvCxnSpPr>
        <p:spPr>
          <a:xfrm>
            <a:off x="5424100" y="85125"/>
            <a:ext cx="0" cy="442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43"/>
          <p:cNvSpPr txBox="1"/>
          <p:nvPr/>
        </p:nvSpPr>
        <p:spPr>
          <a:xfrm>
            <a:off x="5678650" y="23078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1.25353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  <a:endParaRPr sz="2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</a:rPr>
              <a:t>= 0.6</a:t>
            </a:r>
            <a:endParaRPr sz="2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44"/>
          <p:cNvSpPr txBox="1"/>
          <p:nvPr/>
        </p:nvSpPr>
        <p:spPr>
          <a:xfrm>
            <a:off x="6503300" y="85125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gradient dW:</a:t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  <a:endParaRPr b="1" sz="2400">
              <a:solidFill>
                <a:srgbClr val="0000FF"/>
              </a:solidFill>
            </a:endParaRPr>
          </a:p>
        </p:txBody>
      </p:sp>
      <p:sp>
        <p:nvSpPr>
          <p:cNvPr id="264" name="Google Shape;264;p44"/>
          <p:cNvSpPr txBox="1"/>
          <p:nvPr/>
        </p:nvSpPr>
        <p:spPr>
          <a:xfrm>
            <a:off x="197025" y="3730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current W: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[0.34,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-1.11,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0.78,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0.12,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0.55,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2.81,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-3.1,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0.33,…]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loss 1.25347</a:t>
            </a:r>
            <a:endParaRPr b="1" sz="2400">
              <a:solidFill>
                <a:srgbClr val="FF0000"/>
              </a:solidFill>
            </a:endParaRPr>
          </a:p>
        </p:txBody>
      </p:sp>
      <p:cxnSp>
        <p:nvCxnSpPr>
          <p:cNvPr id="265" name="Google Shape;265;p44"/>
          <p:cNvCxnSpPr/>
          <p:nvPr/>
        </p:nvCxnSpPr>
        <p:spPr>
          <a:xfrm>
            <a:off x="2326800" y="63850"/>
            <a:ext cx="0" cy="43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44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 + h </a:t>
            </a:r>
            <a:r>
              <a:rPr lang="en" sz="2400"/>
              <a:t>(third dim)</a:t>
            </a:r>
            <a:r>
              <a:rPr b="1" lang="en" sz="2400"/>
              <a:t>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[0.34,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-1.11,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0.78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b="1" lang="en" sz="2400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0.12,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0.55,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2.81,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-3.1,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0.33,…]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loss 1.25347</a:t>
            </a:r>
            <a:endParaRPr b="1" sz="2400">
              <a:solidFill>
                <a:srgbClr val="FF0000"/>
              </a:solidFill>
            </a:endParaRPr>
          </a:p>
        </p:txBody>
      </p:sp>
      <p:cxnSp>
        <p:nvCxnSpPr>
          <p:cNvPr id="267" name="Google Shape;267;p44"/>
          <p:cNvCxnSpPr/>
          <p:nvPr/>
        </p:nvCxnSpPr>
        <p:spPr>
          <a:xfrm>
            <a:off x="5424100" y="85125"/>
            <a:ext cx="0" cy="442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45"/>
          <p:cNvSpPr txBox="1"/>
          <p:nvPr/>
        </p:nvSpPr>
        <p:spPr>
          <a:xfrm>
            <a:off x="6503300" y="85125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gradient dW:</a:t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8761D"/>
                </a:solidFill>
              </a:rPr>
              <a:t>0</a:t>
            </a:r>
            <a:r>
              <a:rPr lang="en" sz="2400">
                <a:solidFill>
                  <a:srgbClr val="0000FF"/>
                </a:solidFill>
              </a:rPr>
              <a:t>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  <a:endParaRPr b="1" sz="2400">
              <a:solidFill>
                <a:srgbClr val="0000FF"/>
              </a:solidFill>
            </a:endParaRPr>
          </a:p>
        </p:txBody>
      </p:sp>
      <p:sp>
        <p:nvSpPr>
          <p:cNvPr id="274" name="Google Shape;274;p45"/>
          <p:cNvSpPr txBox="1"/>
          <p:nvPr/>
        </p:nvSpPr>
        <p:spPr>
          <a:xfrm>
            <a:off x="197025" y="3730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current W: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[0.34,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-1.11,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0.78,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0.12,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0.55,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2.81,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-3.1,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0.33,…]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loss 1.25347</a:t>
            </a:r>
            <a:endParaRPr b="1" sz="2400">
              <a:solidFill>
                <a:srgbClr val="FF0000"/>
              </a:solidFill>
            </a:endParaRPr>
          </a:p>
        </p:txBody>
      </p:sp>
      <p:cxnSp>
        <p:nvCxnSpPr>
          <p:cNvPr id="275" name="Google Shape;275;p45"/>
          <p:cNvCxnSpPr/>
          <p:nvPr/>
        </p:nvCxnSpPr>
        <p:spPr>
          <a:xfrm>
            <a:off x="2326800" y="63850"/>
            <a:ext cx="0" cy="43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45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 + h </a:t>
            </a:r>
            <a:r>
              <a:rPr lang="en" sz="2400"/>
              <a:t>(third dim)</a:t>
            </a:r>
            <a:r>
              <a:rPr b="1" lang="en" sz="2400"/>
              <a:t>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[0.34,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-1.11,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0.78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b="1" lang="en" sz="2400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0.12,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0.55,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2.81,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-3.1,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0.33,…]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loss 1.25347</a:t>
            </a:r>
            <a:endParaRPr b="1" sz="2400">
              <a:solidFill>
                <a:srgbClr val="FF0000"/>
              </a:solidFill>
            </a:endParaRPr>
          </a:p>
        </p:txBody>
      </p:sp>
      <p:cxnSp>
        <p:nvCxnSpPr>
          <p:cNvPr id="277" name="Google Shape;277;p45"/>
          <p:cNvCxnSpPr/>
          <p:nvPr/>
        </p:nvCxnSpPr>
        <p:spPr>
          <a:xfrm>
            <a:off x="5424100" y="85125"/>
            <a:ext cx="0" cy="442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45"/>
          <p:cNvSpPr/>
          <p:nvPr/>
        </p:nvSpPr>
        <p:spPr>
          <a:xfrm>
            <a:off x="5678650" y="2471850"/>
            <a:ext cx="3394500" cy="14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3233850"/>
            <a:ext cx="2289975" cy="539525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0" name="Google Shape;280;p45"/>
          <p:cNvSpPr txBox="1"/>
          <p:nvPr/>
        </p:nvSpPr>
        <p:spPr>
          <a:xfrm>
            <a:off x="5678650" y="24602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  <a:endParaRPr sz="2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</a:rPr>
              <a:t>= 0</a:t>
            </a:r>
            <a:endParaRPr sz="2000">
              <a:solidFill>
                <a:srgbClr val="38761D"/>
              </a:solidFill>
            </a:endParaRPr>
          </a:p>
        </p:txBody>
      </p:sp>
      <p:cxnSp>
        <p:nvCxnSpPr>
          <p:cNvPr id="281" name="Google Shape;281;p45"/>
          <p:cNvCxnSpPr>
            <a:stCxn id="280" idx="0"/>
          </p:cNvCxnSpPr>
          <p:nvPr/>
        </p:nvCxnSpPr>
        <p:spPr>
          <a:xfrm rot="10800000">
            <a:off x="6966100" y="1872800"/>
            <a:ext cx="409800" cy="5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46"/>
          <p:cNvSpPr txBox="1"/>
          <p:nvPr/>
        </p:nvSpPr>
        <p:spPr>
          <a:xfrm>
            <a:off x="31625" y="14600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Evaluating the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gradient numerically</a:t>
            </a:r>
            <a:endParaRPr sz="3000"/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25" y="1445600"/>
            <a:ext cx="3248273" cy="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0638" y="74325"/>
            <a:ext cx="4394026" cy="448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/>
        </p:nvSpPr>
        <p:spPr>
          <a:xfrm>
            <a:off x="330300" y="368625"/>
            <a:ext cx="7721400" cy="3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First “extra session” </a:t>
            </a:r>
            <a:endParaRPr sz="3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Friday (tomorrow).  It is optional.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Topic: Indexing and Broadcasting in Python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How to get rid of loops...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Helpful for first problem set.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Time: 9-10am.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Location CS140.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47"/>
          <p:cNvSpPr txBox="1"/>
          <p:nvPr/>
        </p:nvSpPr>
        <p:spPr>
          <a:xfrm>
            <a:off x="31625" y="14600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Evaluating the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gradient numerically</a:t>
            </a:r>
            <a:endParaRPr sz="3000"/>
          </a:p>
        </p:txBody>
      </p:sp>
      <p:pic>
        <p:nvPicPr>
          <p:cNvPr id="296" name="Google Shape;2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25" y="1445600"/>
            <a:ext cx="3248273" cy="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0638" y="74325"/>
            <a:ext cx="4394026" cy="448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7"/>
          <p:cNvSpPr txBox="1"/>
          <p:nvPr/>
        </p:nvSpPr>
        <p:spPr>
          <a:xfrm>
            <a:off x="174350" y="2938000"/>
            <a:ext cx="42717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approximate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very slow to evaluate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48"/>
          <p:cNvSpPr txBox="1"/>
          <p:nvPr/>
        </p:nvSpPr>
        <p:spPr>
          <a:xfrm>
            <a:off x="411450" y="205725"/>
            <a:ext cx="8299800" cy="4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This is silly. The loss is just a function of W:</a:t>
            </a:r>
            <a:endParaRPr sz="3000"/>
          </a:p>
        </p:txBody>
      </p:sp>
      <p:pic>
        <p:nvPicPr>
          <p:cNvPr id="305" name="Google Shape;3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01" y="1560274"/>
            <a:ext cx="4459825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300" y="2116050"/>
            <a:ext cx="2606250" cy="4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600" y="922200"/>
            <a:ext cx="3443725" cy="5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1850" y="2797627"/>
            <a:ext cx="86759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8"/>
          <p:cNvSpPr txBox="1"/>
          <p:nvPr/>
        </p:nvSpPr>
        <p:spPr>
          <a:xfrm>
            <a:off x="349425" y="2699325"/>
            <a:ext cx="13338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9"/>
          <p:cNvSpPr txBox="1"/>
          <p:nvPr/>
        </p:nvSpPr>
        <p:spPr>
          <a:xfrm>
            <a:off x="411450" y="205725"/>
            <a:ext cx="8299800" cy="4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This is silly. The loss is just a function of W:</a:t>
            </a:r>
            <a:endParaRPr sz="3000"/>
          </a:p>
        </p:txBody>
      </p:sp>
      <p:pic>
        <p:nvPicPr>
          <p:cNvPr id="316" name="Google Shape;3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01" y="1560274"/>
            <a:ext cx="4459825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300" y="2116050"/>
            <a:ext cx="2606250" cy="4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600" y="922200"/>
            <a:ext cx="3443725" cy="5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1850" y="2797627"/>
            <a:ext cx="86759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9"/>
          <p:cNvSpPr txBox="1"/>
          <p:nvPr/>
        </p:nvSpPr>
        <p:spPr>
          <a:xfrm>
            <a:off x="349425" y="2699325"/>
            <a:ext cx="13338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</a:t>
            </a:r>
            <a:endParaRPr sz="2400"/>
          </a:p>
        </p:txBody>
      </p:sp>
      <p:pic>
        <p:nvPicPr>
          <p:cNvPr id="321" name="Google Shape;32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0325" y="2014100"/>
            <a:ext cx="1994335" cy="25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7193" y="2249744"/>
            <a:ext cx="2224350" cy="22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50"/>
          <p:cNvSpPr txBox="1"/>
          <p:nvPr/>
        </p:nvSpPr>
        <p:spPr>
          <a:xfrm>
            <a:off x="411450" y="205725"/>
            <a:ext cx="8299800" cy="4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This is silly. The loss is just a function of W:</a:t>
            </a:r>
            <a:endParaRPr sz="3000"/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01" y="1560274"/>
            <a:ext cx="4459825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300" y="2116050"/>
            <a:ext cx="2606250" cy="4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600" y="922200"/>
            <a:ext cx="3443725" cy="5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3918" y="1476850"/>
            <a:ext cx="3529282" cy="304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50"/>
          <p:cNvCxnSpPr/>
          <p:nvPr/>
        </p:nvCxnSpPr>
        <p:spPr>
          <a:xfrm flipH="1" rot="10800000">
            <a:off x="2964050" y="1976000"/>
            <a:ext cx="2954400" cy="1375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" name="Google Shape;334;p50"/>
          <p:cNvSpPr txBox="1"/>
          <p:nvPr/>
        </p:nvSpPr>
        <p:spPr>
          <a:xfrm>
            <a:off x="2205725" y="3362200"/>
            <a:ext cx="18792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Calculus</a:t>
            </a:r>
            <a:endParaRPr sz="3000"/>
          </a:p>
        </p:txBody>
      </p:sp>
      <p:pic>
        <p:nvPicPr>
          <p:cNvPr id="335" name="Google Shape;335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1850" y="2797627"/>
            <a:ext cx="86759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 txBox="1"/>
          <p:nvPr/>
        </p:nvSpPr>
        <p:spPr>
          <a:xfrm>
            <a:off x="349425" y="2699325"/>
            <a:ext cx="13338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51"/>
          <p:cNvSpPr txBox="1"/>
          <p:nvPr/>
        </p:nvSpPr>
        <p:spPr>
          <a:xfrm>
            <a:off x="411450" y="205725"/>
            <a:ext cx="8299800" cy="4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This is silly. The loss is just a function of W:</a:t>
            </a:r>
            <a:endParaRPr sz="3000"/>
          </a:p>
        </p:txBody>
      </p:sp>
      <p:pic>
        <p:nvPicPr>
          <p:cNvPr id="343" name="Google Shape;3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01" y="1560274"/>
            <a:ext cx="4459825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300" y="2116050"/>
            <a:ext cx="2606250" cy="4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600" y="922200"/>
            <a:ext cx="3443725" cy="5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0825" y="3100252"/>
            <a:ext cx="86759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1"/>
          <p:cNvSpPr txBox="1"/>
          <p:nvPr/>
        </p:nvSpPr>
        <p:spPr>
          <a:xfrm>
            <a:off x="5338250" y="3039850"/>
            <a:ext cx="13338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= ...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52"/>
          <p:cNvSpPr txBox="1"/>
          <p:nvPr/>
        </p:nvSpPr>
        <p:spPr>
          <a:xfrm>
            <a:off x="6503300" y="85125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gradient dW:</a:t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0,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0.2,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0.7,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-0.5,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1.1,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1.3,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-2.1,…]</a:t>
            </a:r>
            <a:endParaRPr b="1" sz="2400">
              <a:solidFill>
                <a:srgbClr val="0000FF"/>
              </a:solidFill>
            </a:endParaRPr>
          </a:p>
        </p:txBody>
      </p:sp>
      <p:sp>
        <p:nvSpPr>
          <p:cNvPr id="354" name="Google Shape;354;p52"/>
          <p:cNvSpPr txBox="1"/>
          <p:nvPr/>
        </p:nvSpPr>
        <p:spPr>
          <a:xfrm>
            <a:off x="197025" y="3730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current W: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[0.34,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-1.11,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0.78,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0.12,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0.55,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2.81,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-3.1,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-1.5,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0.33,…]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loss 1.25347</a:t>
            </a:r>
            <a:endParaRPr b="1" sz="2400">
              <a:solidFill>
                <a:srgbClr val="FF0000"/>
              </a:solidFill>
            </a:endParaRPr>
          </a:p>
        </p:txBody>
      </p:sp>
      <p:cxnSp>
        <p:nvCxnSpPr>
          <p:cNvPr id="355" name="Google Shape;355;p52"/>
          <p:cNvCxnSpPr/>
          <p:nvPr/>
        </p:nvCxnSpPr>
        <p:spPr>
          <a:xfrm>
            <a:off x="2326800" y="63850"/>
            <a:ext cx="0" cy="43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52"/>
          <p:cNvSpPr txBox="1"/>
          <p:nvPr/>
        </p:nvSpPr>
        <p:spPr>
          <a:xfrm>
            <a:off x="2827025" y="1042800"/>
            <a:ext cx="2812500" cy="30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dW = ...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(some function of data and W)</a:t>
            </a:r>
            <a:endParaRPr sz="2400">
              <a:solidFill>
                <a:srgbClr val="0000FF"/>
              </a:solidFill>
            </a:endParaRPr>
          </a:p>
        </p:txBody>
      </p:sp>
      <p:cxnSp>
        <p:nvCxnSpPr>
          <p:cNvPr id="357" name="Google Shape;357;p52"/>
          <p:cNvCxnSpPr/>
          <p:nvPr/>
        </p:nvCxnSpPr>
        <p:spPr>
          <a:xfrm>
            <a:off x="4036425" y="2454475"/>
            <a:ext cx="2227500" cy="57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" name="Google Shape;363;p53"/>
          <p:cNvSpPr txBox="1"/>
          <p:nvPr/>
        </p:nvSpPr>
        <p:spPr>
          <a:xfrm>
            <a:off x="381725" y="425100"/>
            <a:ext cx="8189700" cy="3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 summary: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Numerical gradient: approximate, slow, easy to write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Analytic gradient: exact, fast, error-prone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=&gt;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In practice:</a:t>
            </a:r>
            <a:r>
              <a:rPr lang="en" sz="2400"/>
              <a:t> Always use analytic gradient, but check implementation with numerical gradient. This is called a </a:t>
            </a:r>
            <a:r>
              <a:rPr b="1" lang="en" sz="2400"/>
              <a:t>gradient check.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54"/>
          <p:cNvSpPr txBox="1"/>
          <p:nvPr/>
        </p:nvSpPr>
        <p:spPr>
          <a:xfrm>
            <a:off x="339025" y="154975"/>
            <a:ext cx="67131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Gradient Descent</a:t>
            </a:r>
            <a:endParaRPr sz="3600"/>
          </a:p>
        </p:txBody>
      </p:sp>
      <p:pic>
        <p:nvPicPr>
          <p:cNvPr id="370" name="Google Shape;3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809750"/>
            <a:ext cx="85344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6" name="Google Shape;3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88" y="675450"/>
            <a:ext cx="2943225" cy="291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55"/>
          <p:cNvCxnSpPr/>
          <p:nvPr/>
        </p:nvCxnSpPr>
        <p:spPr>
          <a:xfrm rot="10800000">
            <a:off x="5104625" y="3254650"/>
            <a:ext cx="17340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55"/>
          <p:cNvSpPr txBox="1"/>
          <p:nvPr/>
        </p:nvSpPr>
        <p:spPr>
          <a:xfrm>
            <a:off x="6974225" y="3148100"/>
            <a:ext cx="189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original W</a:t>
            </a:r>
            <a:endParaRPr sz="2400"/>
          </a:p>
        </p:txBody>
      </p:sp>
      <p:cxnSp>
        <p:nvCxnSpPr>
          <p:cNvPr id="379" name="Google Shape;379;p55"/>
          <p:cNvCxnSpPr/>
          <p:nvPr/>
        </p:nvCxnSpPr>
        <p:spPr>
          <a:xfrm flipH="1" rot="10800000">
            <a:off x="1491700" y="3177025"/>
            <a:ext cx="3012600" cy="658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55"/>
          <p:cNvSpPr txBox="1"/>
          <p:nvPr/>
        </p:nvSpPr>
        <p:spPr>
          <a:xfrm>
            <a:off x="184050" y="3864900"/>
            <a:ext cx="496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negative gradient direction</a:t>
            </a:r>
            <a:endParaRPr sz="2400"/>
          </a:p>
        </p:txBody>
      </p:sp>
      <p:cxnSp>
        <p:nvCxnSpPr>
          <p:cNvPr id="381" name="Google Shape;381;p55"/>
          <p:cNvCxnSpPr/>
          <p:nvPr/>
        </p:nvCxnSpPr>
        <p:spPr>
          <a:xfrm>
            <a:off x="3100025" y="3703000"/>
            <a:ext cx="330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55"/>
          <p:cNvSpPr txBox="1"/>
          <p:nvPr/>
        </p:nvSpPr>
        <p:spPr>
          <a:xfrm>
            <a:off x="5852450" y="3642825"/>
            <a:ext cx="9363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W_1</a:t>
            </a:r>
            <a:endParaRPr sz="1800"/>
          </a:p>
        </p:txBody>
      </p:sp>
      <p:cxnSp>
        <p:nvCxnSpPr>
          <p:cNvPr id="383" name="Google Shape;383;p55"/>
          <p:cNvCxnSpPr/>
          <p:nvPr/>
        </p:nvCxnSpPr>
        <p:spPr>
          <a:xfrm rot="10800000">
            <a:off x="3032500" y="489400"/>
            <a:ext cx="0" cy="321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55"/>
          <p:cNvSpPr txBox="1"/>
          <p:nvPr/>
        </p:nvSpPr>
        <p:spPr>
          <a:xfrm>
            <a:off x="2259300" y="340500"/>
            <a:ext cx="9363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W_2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6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56"/>
          <p:cNvSpPr txBox="1"/>
          <p:nvPr/>
        </p:nvSpPr>
        <p:spPr>
          <a:xfrm>
            <a:off x="339025" y="154975"/>
            <a:ext cx="80415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Mini-batch Gradient Descent</a:t>
            </a:r>
            <a:endParaRPr sz="3600"/>
          </a:p>
        </p:txBody>
      </p:sp>
      <p:sp>
        <p:nvSpPr>
          <p:cNvPr id="391" name="Google Shape;391;p56"/>
          <p:cNvSpPr txBox="1"/>
          <p:nvPr/>
        </p:nvSpPr>
        <p:spPr>
          <a:xfrm>
            <a:off x="425100" y="997675"/>
            <a:ext cx="79554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only use a small portion of the training set to compute the gradient.</a:t>
            </a:r>
            <a:endParaRPr sz="1800"/>
          </a:p>
        </p:txBody>
      </p:sp>
      <p:pic>
        <p:nvPicPr>
          <p:cNvPr id="392" name="Google Shape;3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63" y="1601225"/>
            <a:ext cx="85248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6"/>
          <p:cNvSpPr txBox="1"/>
          <p:nvPr/>
        </p:nvSpPr>
        <p:spPr>
          <a:xfrm>
            <a:off x="339025" y="3636925"/>
            <a:ext cx="67842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Common mini-batch sizes are 32/64/128 examples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e.g. Krizhevsky ILSVRC ConvNet used 256 examples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0" y="36075"/>
            <a:ext cx="8837399" cy="44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9" name="Google Shape;399;p57"/>
          <p:cNvSpPr txBox="1"/>
          <p:nvPr/>
        </p:nvSpPr>
        <p:spPr>
          <a:xfrm>
            <a:off x="339025" y="154975"/>
            <a:ext cx="80415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Mini-batch Gradient Descent</a:t>
            </a:r>
            <a:endParaRPr sz="3600"/>
          </a:p>
        </p:txBody>
      </p:sp>
      <p:sp>
        <p:nvSpPr>
          <p:cNvPr id="400" name="Google Shape;400;p57"/>
          <p:cNvSpPr txBox="1"/>
          <p:nvPr/>
        </p:nvSpPr>
        <p:spPr>
          <a:xfrm>
            <a:off x="425100" y="997675"/>
            <a:ext cx="79554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only use a small portion of the training set to compute the gradient. Why?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Goal is to estimate the gradient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Trade-off between accuracy and computation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 point in doing more computation if it won’t change the updates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58"/>
          <p:cNvSpPr txBox="1"/>
          <p:nvPr/>
        </p:nvSpPr>
        <p:spPr>
          <a:xfrm>
            <a:off x="339025" y="154975"/>
            <a:ext cx="80415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Mini-batch Gradient Descent</a:t>
            </a:r>
            <a:endParaRPr sz="3600"/>
          </a:p>
        </p:txBody>
      </p:sp>
      <p:sp>
        <p:nvSpPr>
          <p:cNvPr id="407" name="Google Shape;407;p58"/>
          <p:cNvSpPr txBox="1"/>
          <p:nvPr/>
        </p:nvSpPr>
        <p:spPr>
          <a:xfrm>
            <a:off x="425100" y="997675"/>
            <a:ext cx="79554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only use a small portion of the training set to compute the gradient.</a:t>
            </a:r>
            <a:endParaRPr sz="1800"/>
          </a:p>
        </p:txBody>
      </p:sp>
      <p:pic>
        <p:nvPicPr>
          <p:cNvPr id="408" name="Google Shape;40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63" y="1601225"/>
            <a:ext cx="85248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8"/>
          <p:cNvSpPr txBox="1"/>
          <p:nvPr/>
        </p:nvSpPr>
        <p:spPr>
          <a:xfrm>
            <a:off x="339025" y="3636925"/>
            <a:ext cx="67842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Common mini-batch sizes are 32/64/128 examples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e.g. Krizhevsky ILSVRC ConvNet used 256 examples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25" y="554897"/>
            <a:ext cx="4405501" cy="35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9"/>
          <p:cNvSpPr txBox="1"/>
          <p:nvPr/>
        </p:nvSpPr>
        <p:spPr>
          <a:xfrm>
            <a:off x="4816750" y="659725"/>
            <a:ext cx="41640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Example of optimization progress while training a neural network.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(Loss over mini-batches goes down over time.)</a:t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2" name="Google Shape;4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63" y="291625"/>
            <a:ext cx="4371975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25" y="554897"/>
            <a:ext cx="4405501" cy="35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0"/>
          <p:cNvSpPr txBox="1"/>
          <p:nvPr/>
        </p:nvSpPr>
        <p:spPr>
          <a:xfrm>
            <a:off x="4757675" y="-60175"/>
            <a:ext cx="4852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effects of step size (or “learning rate”)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61"/>
          <p:cNvSpPr txBox="1"/>
          <p:nvPr/>
        </p:nvSpPr>
        <p:spPr>
          <a:xfrm>
            <a:off x="339025" y="154975"/>
            <a:ext cx="80415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Mini-batch Gradient Descent</a:t>
            </a:r>
            <a:endParaRPr sz="3600"/>
          </a:p>
        </p:txBody>
      </p:sp>
      <p:sp>
        <p:nvSpPr>
          <p:cNvPr id="431" name="Google Shape;431;p61"/>
          <p:cNvSpPr txBox="1"/>
          <p:nvPr/>
        </p:nvSpPr>
        <p:spPr>
          <a:xfrm>
            <a:off x="425100" y="997675"/>
            <a:ext cx="79554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only use a small portion of the training set to compute the gradient.</a:t>
            </a:r>
            <a:endParaRPr sz="1800"/>
          </a:p>
        </p:txBody>
      </p:sp>
      <p:pic>
        <p:nvPicPr>
          <p:cNvPr id="432" name="Google Shape;4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63" y="1601225"/>
            <a:ext cx="85248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1"/>
          <p:cNvSpPr txBox="1"/>
          <p:nvPr/>
        </p:nvSpPr>
        <p:spPr>
          <a:xfrm>
            <a:off x="339025" y="3636925"/>
            <a:ext cx="67842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Common mini-batch sizes are 32/64/128 examples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e.g. Krizhevsky ILSVRC ConvNet used 256 examples</a:t>
            </a:r>
            <a:endParaRPr sz="1800"/>
          </a:p>
        </p:txBody>
      </p:sp>
      <p:sp>
        <p:nvSpPr>
          <p:cNvPr id="434" name="Google Shape;434;p61"/>
          <p:cNvSpPr/>
          <p:nvPr/>
        </p:nvSpPr>
        <p:spPr>
          <a:xfrm>
            <a:off x="546225" y="3000700"/>
            <a:ext cx="6249600" cy="23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1"/>
          <p:cNvSpPr txBox="1"/>
          <p:nvPr/>
        </p:nvSpPr>
        <p:spPr>
          <a:xfrm>
            <a:off x="6736875" y="3247150"/>
            <a:ext cx="27360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we will look at more fancy update formulas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(momentum, Adagrad, RMSProp, Adam, …)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436" name="Google Shape;436;p61"/>
          <p:cNvCxnSpPr/>
          <p:nvPr/>
        </p:nvCxnSpPr>
        <p:spPr>
          <a:xfrm rot="10800000">
            <a:off x="5966075" y="3256175"/>
            <a:ext cx="652500" cy="595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2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t2.gif" id="442" name="Google Shape;44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950" y="139625"/>
            <a:ext cx="5217381" cy="40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2"/>
          <p:cNvSpPr txBox="1"/>
          <p:nvPr/>
        </p:nvSpPr>
        <p:spPr>
          <a:xfrm>
            <a:off x="6306450" y="4178788"/>
            <a:ext cx="28020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(image credits to Alec Radford)</a:t>
            </a:r>
            <a:endParaRPr/>
          </a:p>
        </p:txBody>
      </p:sp>
      <p:sp>
        <p:nvSpPr>
          <p:cNvPr id="444" name="Google Shape;444;p62"/>
          <p:cNvSpPr txBox="1"/>
          <p:nvPr/>
        </p:nvSpPr>
        <p:spPr>
          <a:xfrm>
            <a:off x="163150" y="227000"/>
            <a:ext cx="20502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effects of different update form formulas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3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63"/>
          <p:cNvSpPr txBox="1"/>
          <p:nvPr/>
        </p:nvSpPr>
        <p:spPr>
          <a:xfrm>
            <a:off x="170825" y="1919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Backpropagation 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Neural Networks part 1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4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388" y="1404824"/>
            <a:ext cx="4459825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400" y="845050"/>
            <a:ext cx="2606250" cy="4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2400" y="1931900"/>
            <a:ext cx="3443725" cy="5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4"/>
          <p:cNvSpPr txBox="1"/>
          <p:nvPr/>
        </p:nvSpPr>
        <p:spPr>
          <a:xfrm>
            <a:off x="955225" y="2734975"/>
            <a:ext cx="13338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</a:t>
            </a:r>
            <a:endParaRPr sz="2400"/>
          </a:p>
        </p:txBody>
      </p:sp>
      <p:pic>
        <p:nvPicPr>
          <p:cNvPr id="460" name="Google Shape;46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0800" y="2821402"/>
            <a:ext cx="867590" cy="39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1" name="Google Shape;461;p64"/>
          <p:cNvSpPr txBox="1"/>
          <p:nvPr/>
        </p:nvSpPr>
        <p:spPr>
          <a:xfrm>
            <a:off x="6554825" y="885400"/>
            <a:ext cx="2217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scores function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599475" y="1369225"/>
            <a:ext cx="2217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SVM loss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5605825" y="1937475"/>
            <a:ext cx="36681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data loss + regularization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464" name="Google Shape;464;p64"/>
          <p:cNvSpPr txBox="1"/>
          <p:nvPr/>
        </p:nvSpPr>
        <p:spPr>
          <a:xfrm>
            <a:off x="130325" y="18725"/>
            <a:ext cx="69714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Where we are...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t2.gif" id="470" name="Google Shape;4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250" y="486325"/>
            <a:ext cx="3973151" cy="30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5"/>
          <p:cNvSpPr txBox="1"/>
          <p:nvPr/>
        </p:nvSpPr>
        <p:spPr>
          <a:xfrm>
            <a:off x="7706525" y="3486038"/>
            <a:ext cx="28020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(image credits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Alec Radford)</a:t>
            </a:r>
            <a:endParaRPr/>
          </a:p>
        </p:txBody>
      </p:sp>
      <p:sp>
        <p:nvSpPr>
          <p:cNvPr id="472" name="Google Shape;472;p65"/>
          <p:cNvSpPr txBox="1"/>
          <p:nvPr/>
        </p:nvSpPr>
        <p:spPr>
          <a:xfrm>
            <a:off x="91350" y="-61050"/>
            <a:ext cx="2409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Optimization</a:t>
            </a:r>
            <a:endParaRPr sz="3000"/>
          </a:p>
        </p:txBody>
      </p:sp>
      <p:pic>
        <p:nvPicPr>
          <p:cNvPr id="473" name="Google Shape;47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75" y="706650"/>
            <a:ext cx="4439001" cy="27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513" y="2323390"/>
            <a:ext cx="337852" cy="452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8100" y="3277175"/>
            <a:ext cx="5049150" cy="901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6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1" name="Google Shape;481;p66"/>
          <p:cNvSpPr txBox="1"/>
          <p:nvPr/>
        </p:nvSpPr>
        <p:spPr>
          <a:xfrm>
            <a:off x="2657250" y="126050"/>
            <a:ext cx="44391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Gradient Descent</a:t>
            </a:r>
            <a:endParaRPr sz="3000"/>
          </a:p>
        </p:txBody>
      </p:sp>
      <p:pic>
        <p:nvPicPr>
          <p:cNvPr id="482" name="Google Shape;48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075" y="107562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6"/>
          <p:cNvSpPr txBox="1"/>
          <p:nvPr/>
        </p:nvSpPr>
        <p:spPr>
          <a:xfrm>
            <a:off x="327775" y="2387975"/>
            <a:ext cx="83541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Numerical gradient</a:t>
            </a:r>
            <a:r>
              <a:rPr lang="en" sz="2400"/>
              <a:t>: slow :(, approximate :(, easy to write :)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b="1" lang="en" sz="2400"/>
              <a:t>Analytic gradient</a:t>
            </a:r>
            <a:r>
              <a:rPr lang="en" sz="2400"/>
              <a:t>: </a:t>
            </a:r>
            <a:r>
              <a:rPr lang="en" sz="2400">
                <a:solidFill>
                  <a:srgbClr val="000000"/>
                </a:solidFill>
              </a:rPr>
              <a:t>fast :), exact :), error-prone :(</a:t>
            </a:r>
            <a:endParaRPr/>
          </a:p>
        </p:txBody>
      </p:sp>
      <p:sp>
        <p:nvSpPr>
          <p:cNvPr id="484" name="Google Shape;484;p66"/>
          <p:cNvSpPr txBox="1"/>
          <p:nvPr/>
        </p:nvSpPr>
        <p:spPr>
          <a:xfrm>
            <a:off x="815250" y="3562350"/>
            <a:ext cx="7917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 practice: Derive analytic gradient, check your implementation with numerical gradient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1"/>
          <p:cNvSpPr txBox="1"/>
          <p:nvPr/>
        </p:nvSpPr>
        <p:spPr>
          <a:xfrm>
            <a:off x="345075" y="18037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Softmax vs. SVM</a:t>
            </a:r>
            <a:endParaRPr sz="3000"/>
          </a:p>
        </p:txBody>
      </p:sp>
      <p:pic>
        <p:nvPicPr>
          <p:cNvPr id="140" name="Google Shape;1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058775"/>
            <a:ext cx="2614025" cy="6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1" y="1148499"/>
            <a:ext cx="4459825" cy="4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7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67"/>
          <p:cNvSpPr txBox="1"/>
          <p:nvPr/>
        </p:nvSpPr>
        <p:spPr>
          <a:xfrm>
            <a:off x="2274025" y="107325"/>
            <a:ext cx="50109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Computational Graph</a:t>
            </a:r>
            <a:endParaRPr sz="3000"/>
          </a:p>
        </p:txBody>
      </p:sp>
      <p:pic>
        <p:nvPicPr>
          <p:cNvPr id="491" name="Google Shape;49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8" y="1267300"/>
            <a:ext cx="1495425" cy="495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2" name="Google Shape;492;p67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cxnSp>
        <p:nvCxnSpPr>
          <p:cNvPr id="493" name="Google Shape;493;p67"/>
          <p:cNvCxnSpPr/>
          <p:nvPr/>
        </p:nvCxnSpPr>
        <p:spPr>
          <a:xfrm>
            <a:off x="1447000" y="1901800"/>
            <a:ext cx="5928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4" name="Google Shape;494;p67"/>
          <p:cNvSpPr/>
          <p:nvPr/>
        </p:nvSpPr>
        <p:spPr>
          <a:xfrm>
            <a:off x="284450" y="2548900"/>
            <a:ext cx="933600" cy="957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cxnSp>
        <p:nvCxnSpPr>
          <p:cNvPr id="495" name="Google Shape;495;p67"/>
          <p:cNvCxnSpPr/>
          <p:nvPr/>
        </p:nvCxnSpPr>
        <p:spPr>
          <a:xfrm flipH="1" rot="10800000">
            <a:off x="1393463" y="2548050"/>
            <a:ext cx="678300" cy="51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" name="Google Shape;496;p67"/>
          <p:cNvSpPr/>
          <p:nvPr/>
        </p:nvSpPr>
        <p:spPr>
          <a:xfrm>
            <a:off x="2191450" y="2090525"/>
            <a:ext cx="622500" cy="622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*</a:t>
            </a:r>
            <a:endParaRPr sz="3000"/>
          </a:p>
        </p:txBody>
      </p:sp>
      <p:cxnSp>
        <p:nvCxnSpPr>
          <p:cNvPr id="497" name="Google Shape;497;p67"/>
          <p:cNvCxnSpPr/>
          <p:nvPr/>
        </p:nvCxnSpPr>
        <p:spPr>
          <a:xfrm>
            <a:off x="2942413" y="2401775"/>
            <a:ext cx="124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8" name="Google Shape;49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6" y="1264262"/>
            <a:ext cx="4459825" cy="4781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9" name="Google Shape;499;p67"/>
          <p:cNvSpPr/>
          <p:nvPr/>
        </p:nvSpPr>
        <p:spPr>
          <a:xfrm>
            <a:off x="4261800" y="2090525"/>
            <a:ext cx="622500" cy="622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hinge loss</a:t>
            </a:r>
            <a:endParaRPr sz="800"/>
          </a:p>
        </p:txBody>
      </p:sp>
      <p:cxnSp>
        <p:nvCxnSpPr>
          <p:cNvPr id="500" name="Google Shape;500;p67"/>
          <p:cNvCxnSpPr/>
          <p:nvPr/>
        </p:nvCxnSpPr>
        <p:spPr>
          <a:xfrm>
            <a:off x="5076638" y="2401775"/>
            <a:ext cx="81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67"/>
          <p:cNvCxnSpPr>
            <a:endCxn id="502" idx="4"/>
          </p:cNvCxnSpPr>
          <p:nvPr/>
        </p:nvCxnSpPr>
        <p:spPr>
          <a:xfrm flipH="1" rot="10800000">
            <a:off x="1456000" y="2604575"/>
            <a:ext cx="4798200" cy="725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3" name="Google Shape;503;p67"/>
          <p:cNvSpPr/>
          <p:nvPr/>
        </p:nvSpPr>
        <p:spPr>
          <a:xfrm>
            <a:off x="4447650" y="2984975"/>
            <a:ext cx="622500" cy="6225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</a:t>
            </a:r>
            <a:endParaRPr sz="1800"/>
          </a:p>
        </p:txBody>
      </p:sp>
      <p:pic>
        <p:nvPicPr>
          <p:cNvPr id="504" name="Google Shape;50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200" cy="405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2" name="Google Shape;502;p67"/>
          <p:cNvSpPr/>
          <p:nvPr/>
        </p:nvSpPr>
        <p:spPr>
          <a:xfrm>
            <a:off x="6051400" y="2198975"/>
            <a:ext cx="405600" cy="405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+</a:t>
            </a:r>
            <a:endParaRPr sz="900"/>
          </a:p>
        </p:txBody>
      </p:sp>
      <p:cxnSp>
        <p:nvCxnSpPr>
          <p:cNvPr id="505" name="Google Shape;505;p67"/>
          <p:cNvCxnSpPr/>
          <p:nvPr/>
        </p:nvCxnSpPr>
        <p:spPr>
          <a:xfrm>
            <a:off x="6508913" y="2401775"/>
            <a:ext cx="81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6" name="Google Shape;506;p67"/>
          <p:cNvSpPr txBox="1"/>
          <p:nvPr/>
        </p:nvSpPr>
        <p:spPr>
          <a:xfrm>
            <a:off x="7437250" y="2198975"/>
            <a:ext cx="327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</a:t>
            </a:r>
            <a:endParaRPr sz="1800"/>
          </a:p>
        </p:txBody>
      </p:sp>
      <p:sp>
        <p:nvSpPr>
          <p:cNvPr id="507" name="Google Shape;507;p67"/>
          <p:cNvSpPr txBox="1"/>
          <p:nvPr/>
        </p:nvSpPr>
        <p:spPr>
          <a:xfrm>
            <a:off x="3072800" y="2046044"/>
            <a:ext cx="11991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</a:t>
            </a:r>
            <a:r>
              <a:rPr lang="en"/>
              <a:t> (scores)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8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68"/>
          <p:cNvSpPr txBox="1"/>
          <p:nvPr/>
        </p:nvSpPr>
        <p:spPr>
          <a:xfrm>
            <a:off x="175525" y="167550"/>
            <a:ext cx="45081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Convolutional Network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(AlexNet)</a:t>
            </a:r>
            <a:endParaRPr sz="2400"/>
          </a:p>
        </p:txBody>
      </p:sp>
      <p:cxnSp>
        <p:nvCxnSpPr>
          <p:cNvPr id="514" name="Google Shape;514;p68"/>
          <p:cNvCxnSpPr/>
          <p:nvPr/>
        </p:nvCxnSpPr>
        <p:spPr>
          <a:xfrm flipH="1" rot="10800000">
            <a:off x="2002750" y="135675"/>
            <a:ext cx="3383100" cy="185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68"/>
          <p:cNvSpPr txBox="1"/>
          <p:nvPr/>
        </p:nvSpPr>
        <p:spPr>
          <a:xfrm>
            <a:off x="574500" y="1994775"/>
            <a:ext cx="2377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input image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weights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516" name="Google Shape;516;p68"/>
          <p:cNvCxnSpPr/>
          <p:nvPr/>
        </p:nvCxnSpPr>
        <p:spPr>
          <a:xfrm>
            <a:off x="2274025" y="3702275"/>
            <a:ext cx="2904600" cy="6942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68"/>
          <p:cNvSpPr txBox="1"/>
          <p:nvPr/>
        </p:nvSpPr>
        <p:spPr>
          <a:xfrm>
            <a:off x="1421075" y="3160525"/>
            <a:ext cx="2377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loss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518" name="Google Shape;51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33438" y="1618087"/>
            <a:ext cx="4430975" cy="138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68"/>
          <p:cNvCxnSpPr/>
          <p:nvPr/>
        </p:nvCxnSpPr>
        <p:spPr>
          <a:xfrm flipH="1" rot="10800000">
            <a:off x="1828025" y="1603800"/>
            <a:ext cx="2632200" cy="10221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68"/>
          <p:cNvCxnSpPr/>
          <p:nvPr/>
        </p:nvCxnSpPr>
        <p:spPr>
          <a:xfrm flipH="1" rot="10800000">
            <a:off x="1835175" y="2226150"/>
            <a:ext cx="2808600" cy="4947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68"/>
          <p:cNvCxnSpPr/>
          <p:nvPr/>
        </p:nvCxnSpPr>
        <p:spPr>
          <a:xfrm flipH="1" rot="10800000">
            <a:off x="1875075" y="2680825"/>
            <a:ext cx="2832600" cy="1278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68"/>
          <p:cNvCxnSpPr/>
          <p:nvPr/>
        </p:nvCxnSpPr>
        <p:spPr>
          <a:xfrm>
            <a:off x="1875075" y="2904375"/>
            <a:ext cx="2816700" cy="3192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8" name="Google Shape;52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801" y="55850"/>
            <a:ext cx="4467750" cy="4460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9" name="Google Shape;529;p69"/>
          <p:cNvSpPr txBox="1"/>
          <p:nvPr/>
        </p:nvSpPr>
        <p:spPr>
          <a:xfrm>
            <a:off x="175525" y="167550"/>
            <a:ext cx="45081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Neural Turing Machine</a:t>
            </a:r>
            <a:endParaRPr sz="2400"/>
          </a:p>
        </p:txBody>
      </p:sp>
      <p:cxnSp>
        <p:nvCxnSpPr>
          <p:cNvPr id="530" name="Google Shape;530;p69"/>
          <p:cNvCxnSpPr/>
          <p:nvPr/>
        </p:nvCxnSpPr>
        <p:spPr>
          <a:xfrm flipH="1" rot="10800000">
            <a:off x="2002750" y="135675"/>
            <a:ext cx="3383100" cy="185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1" name="Google Shape;531;p69"/>
          <p:cNvSpPr txBox="1"/>
          <p:nvPr/>
        </p:nvSpPr>
        <p:spPr>
          <a:xfrm>
            <a:off x="574500" y="1994775"/>
            <a:ext cx="2377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input tape</a:t>
            </a:r>
            <a:endParaRPr sz="2400">
              <a:solidFill>
                <a:srgbClr val="FF0000"/>
              </a:solidFill>
            </a:endParaRPr>
          </a:p>
        </p:txBody>
      </p:sp>
      <p:cxnSp>
        <p:nvCxnSpPr>
          <p:cNvPr id="532" name="Google Shape;532;p69"/>
          <p:cNvCxnSpPr/>
          <p:nvPr/>
        </p:nvCxnSpPr>
        <p:spPr>
          <a:xfrm>
            <a:off x="2274025" y="3702275"/>
            <a:ext cx="2904600" cy="6942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3" name="Google Shape;533;p69"/>
          <p:cNvSpPr txBox="1"/>
          <p:nvPr/>
        </p:nvSpPr>
        <p:spPr>
          <a:xfrm>
            <a:off x="1421075" y="3160525"/>
            <a:ext cx="2377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loss</a:t>
            </a:r>
            <a:endParaRPr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/>
          <p:nvPr>
            <p:ph idx="4294967295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sz="1300">
              <a:solidFill>
                <a:schemeClr val="dk1"/>
              </a:solidFill>
            </a:endParaRPr>
          </a:p>
        </p:txBody>
      </p:sp>
      <p:sp>
        <p:nvSpPr>
          <p:cNvPr id="539" name="Google Shape;539;p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Overview of where we’re going</a:t>
            </a:r>
            <a:endParaRPr sz="3600"/>
          </a:p>
        </p:txBody>
      </p:sp>
      <p:sp>
        <p:nvSpPr>
          <p:cNvPr id="540" name="Google Shape;540;p70"/>
          <p:cNvSpPr txBox="1"/>
          <p:nvPr>
            <p:ph idx="1" type="body"/>
          </p:nvPr>
        </p:nvSpPr>
        <p:spPr>
          <a:xfrm>
            <a:off x="457200" y="867600"/>
            <a:ext cx="8229600" cy="3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 want to </a:t>
            </a:r>
            <a:r>
              <a:rPr b="1" lang="en" sz="2400"/>
              <a:t>evaluate</a:t>
            </a:r>
            <a:r>
              <a:rPr lang="en" sz="2400"/>
              <a:t> the gradient of a Loss function L(x,W,...), with respect to the parameters (weights) of a neural network, at the “point” represented by the arguments to the function (x,W,...).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We are </a:t>
            </a:r>
            <a:r>
              <a:rPr b="1" lang="en" sz="2400">
                <a:solidFill>
                  <a:srgbClr val="FF0000"/>
                </a:solidFill>
              </a:rPr>
              <a:t>not interested</a:t>
            </a:r>
            <a:r>
              <a:rPr lang="en" sz="2400">
                <a:solidFill>
                  <a:srgbClr val="FF0000"/>
                </a:solidFill>
              </a:rPr>
              <a:t> in an </a:t>
            </a:r>
            <a:r>
              <a:rPr b="1" lang="en" sz="2400">
                <a:solidFill>
                  <a:srgbClr val="FF0000"/>
                </a:solidFill>
              </a:rPr>
              <a:t>algebraic expression</a:t>
            </a:r>
            <a:r>
              <a:rPr lang="en" sz="2400">
                <a:solidFill>
                  <a:srgbClr val="FF0000"/>
                </a:solidFill>
              </a:rPr>
              <a:t> for the gradient</a:t>
            </a:r>
            <a:r>
              <a:rPr lang="en" sz="2400"/>
              <a:t>, but rather only in the </a:t>
            </a:r>
            <a:r>
              <a:rPr b="1" lang="en" sz="2400">
                <a:solidFill>
                  <a:srgbClr val="6AA84F"/>
                </a:solidFill>
              </a:rPr>
              <a:t>evaluation of that gradient at the current value of the function</a:t>
            </a:r>
            <a:r>
              <a:rPr lang="en" sz="2400"/>
              <a:t> arguments.</a:t>
            </a:r>
            <a:endParaRPr sz="2400"/>
          </a:p>
        </p:txBody>
      </p:sp>
      <p:sp>
        <p:nvSpPr>
          <p:cNvPr id="541" name="Google Shape;541;p70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/>
          <p:nvPr>
            <p:ph idx="4294967295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7" name="Google Shape;54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25" y="84263"/>
            <a:ext cx="7310948" cy="497497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1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2"/>
          <p:cNvSpPr txBox="1"/>
          <p:nvPr>
            <p:ph idx="4294967295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4" name="Google Shape;55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25" y="84263"/>
            <a:ext cx="7310948" cy="4974976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2"/>
          <p:cNvSpPr txBox="1"/>
          <p:nvPr/>
        </p:nvSpPr>
        <p:spPr>
          <a:xfrm>
            <a:off x="6883850" y="3225775"/>
            <a:ext cx="2006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Don’t care about this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56" name="Google Shape;556;p72"/>
          <p:cNvSpPr txBox="1"/>
          <p:nvPr/>
        </p:nvSpPr>
        <p:spPr>
          <a:xfrm>
            <a:off x="6817350" y="4049763"/>
            <a:ext cx="191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Do care about this</a:t>
            </a:r>
            <a:endParaRPr>
              <a:solidFill>
                <a:srgbClr val="6AA84F"/>
              </a:solidFill>
            </a:endParaRPr>
          </a:p>
        </p:txBody>
      </p:sp>
      <p:cxnSp>
        <p:nvCxnSpPr>
          <p:cNvPr id="557" name="Google Shape;557;p72"/>
          <p:cNvCxnSpPr/>
          <p:nvPr/>
        </p:nvCxnSpPr>
        <p:spPr>
          <a:xfrm flipH="1">
            <a:off x="6008250" y="4312125"/>
            <a:ext cx="809100" cy="74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" name="Google Shape;558;p72"/>
          <p:cNvCxnSpPr/>
          <p:nvPr/>
        </p:nvCxnSpPr>
        <p:spPr>
          <a:xfrm flipH="1">
            <a:off x="5584100" y="3414225"/>
            <a:ext cx="1200000" cy="3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9" name="Google Shape;559;p72"/>
          <p:cNvSpPr txBox="1"/>
          <p:nvPr>
            <p:ph idx="12" type="sldNum"/>
          </p:nvPr>
        </p:nvSpPr>
        <p:spPr>
          <a:xfrm>
            <a:off x="66556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3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5" name="Google Shape;56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7" name="Google Shape;567;p73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73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73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73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73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573" name="Google Shape;573;p73"/>
          <p:cNvSpPr/>
          <p:nvPr/>
        </p:nvSpPr>
        <p:spPr>
          <a:xfrm>
            <a:off x="6434300" y="517750"/>
            <a:ext cx="2442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4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9" name="Google Shape;57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1" name="Google Shape;581;p74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74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74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7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74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74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587" name="Google Shape;587;p74"/>
          <p:cNvSpPr/>
          <p:nvPr/>
        </p:nvSpPr>
        <p:spPr>
          <a:xfrm>
            <a:off x="6434300" y="517750"/>
            <a:ext cx="2442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74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589" name="Google Shape;58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5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5" name="Google Shape;59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7" name="Google Shape;597;p75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75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75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75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75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75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603" name="Google Shape;603;p75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604" name="Google Shape;60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5"/>
          <p:cNvSpPr txBox="1"/>
          <p:nvPr/>
        </p:nvSpPr>
        <p:spPr>
          <a:xfrm>
            <a:off x="5149675" y="2663625"/>
            <a:ext cx="2827500" cy="785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Critical technique!</a:t>
            </a:r>
            <a:br>
              <a:rPr lang="en"/>
            </a:br>
            <a:r>
              <a:rPr lang="en"/>
              <a:t>Introduce names (variables) </a:t>
            </a:r>
            <a:br>
              <a:rPr lang="en"/>
            </a:br>
            <a:r>
              <a:rPr lang="en"/>
              <a:t>for intermediate results!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6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76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76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3" name="Google Shape;61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5" name="Google Shape;615;p76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76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76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76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76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76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621" name="Google Shape;621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76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624" name="Google Shape;624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6"/>
          <p:cNvSpPr txBox="1"/>
          <p:nvPr/>
        </p:nvSpPr>
        <p:spPr>
          <a:xfrm>
            <a:off x="5149675" y="2663625"/>
            <a:ext cx="2827500" cy="785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Critical technique!</a:t>
            </a:r>
            <a:br>
              <a:rPr lang="en"/>
            </a:br>
            <a:r>
              <a:rPr lang="en"/>
              <a:t>Introduce names (variables) </a:t>
            </a:r>
            <a:br>
              <a:rPr lang="en"/>
            </a:br>
            <a:r>
              <a:rPr lang="en"/>
              <a:t>for intermediate results!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32"/>
          <p:cNvSpPr txBox="1"/>
          <p:nvPr/>
        </p:nvSpPr>
        <p:spPr>
          <a:xfrm>
            <a:off x="2547525" y="1637000"/>
            <a:ext cx="7323000" cy="22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Optimization</a:t>
            </a:r>
            <a:endParaRPr sz="4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7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77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77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3" name="Google Shape;63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5" name="Google Shape;635;p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7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77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77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77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77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641" name="Google Shape;64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7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646" name="Google Shape;646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77"/>
          <p:cNvSpPr txBox="1"/>
          <p:nvPr/>
        </p:nvSpPr>
        <p:spPr>
          <a:xfrm>
            <a:off x="5149675" y="2663625"/>
            <a:ext cx="2827500" cy="785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Critical technique!</a:t>
            </a:r>
            <a:br>
              <a:rPr lang="en"/>
            </a:br>
            <a:r>
              <a:rPr lang="en"/>
              <a:t>Introduce names (variables) </a:t>
            </a:r>
            <a:br>
              <a:rPr lang="en"/>
            </a:br>
            <a:r>
              <a:rPr lang="en"/>
              <a:t>for intermediate results!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8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8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78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5" name="Google Shape;6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7" name="Google Shape;657;p78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7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78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78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78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78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663" name="Google Shape;663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7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668" name="Google Shape;668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7" y="2436125"/>
            <a:ext cx="346948" cy="59055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70" name="Google Shape;670;p78"/>
          <p:cNvCxnSpPr>
            <a:stCxn id="669" idx="0"/>
            <a:endCxn id="660" idx="2"/>
          </p:cNvCxnSpPr>
          <p:nvPr/>
        </p:nvCxnSpPr>
        <p:spPr>
          <a:xfrm flipH="1" rot="10800000">
            <a:off x="8456121" y="1663325"/>
            <a:ext cx="201900" cy="7728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9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79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79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8" name="Google Shape;67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0" name="Google Shape;680;p79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79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7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79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79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685" name="Google Shape;685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9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690" name="Google Shape;690;p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7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7" y="2436125"/>
            <a:ext cx="346948" cy="59055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92" name="Google Shape;692;p79"/>
          <p:cNvCxnSpPr>
            <a:stCxn id="691" idx="0"/>
            <a:endCxn id="693" idx="2"/>
          </p:cNvCxnSpPr>
          <p:nvPr/>
        </p:nvCxnSpPr>
        <p:spPr>
          <a:xfrm flipH="1" rot="10800000">
            <a:off x="8456121" y="1663325"/>
            <a:ext cx="201900" cy="7728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0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80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80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1" name="Google Shape;70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3" name="Google Shape;703;p80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80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80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80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80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708" name="Google Shape;708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80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713" name="Google Shape;713;p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4" name="Google Shape;714;p80"/>
          <p:cNvCxnSpPr>
            <a:stCxn id="715" idx="0"/>
          </p:cNvCxnSpPr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16" name="Google Shape;716;p80"/>
          <p:cNvPicPr preferRelativeResize="0"/>
          <p:nvPr/>
        </p:nvPicPr>
        <p:blipFill rotWithShape="1">
          <a:blip r:embed="rId9">
            <a:alphaModFix/>
          </a:blip>
          <a:srcRect b="0" l="71034" r="0" t="0"/>
          <a:stretch/>
        </p:blipFill>
        <p:spPr>
          <a:xfrm>
            <a:off x="8378013" y="2444230"/>
            <a:ext cx="466325" cy="619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1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81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81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4" name="Google Shape;72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6" name="Google Shape;726;p8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81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81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81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730" name="Google Shape;730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81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735" name="Google Shape;735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81"/>
          <p:cNvPicPr preferRelativeResize="0"/>
          <p:nvPr/>
        </p:nvPicPr>
        <p:blipFill rotWithShape="1">
          <a:blip r:embed="rId9">
            <a:alphaModFix/>
          </a:blip>
          <a:srcRect b="0" l="71034" r="0" t="0"/>
          <a:stretch/>
        </p:blipFill>
        <p:spPr>
          <a:xfrm>
            <a:off x="8378013" y="2444230"/>
            <a:ext cx="466325" cy="619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37" name="Google Shape;737;p81"/>
          <p:cNvCxnSpPr>
            <a:stCxn id="738" idx="0"/>
          </p:cNvCxnSpPr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2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82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82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6" name="Google Shape;74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8" name="Google Shape;748;p82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8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82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82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752" name="Google Shape;752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8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757" name="Google Shape;757;p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59" name="Google Shape;759;p82"/>
          <p:cNvCxnSpPr>
            <a:stCxn id="760" idx="0"/>
          </p:cNvCxnSpPr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3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83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83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8" name="Google Shape;76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0" name="Google Shape;770;p83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83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83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773" name="Google Shape;773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8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778" name="Google Shape;778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9" name="Google Shape;779;p83"/>
          <p:cNvCxnSpPr/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80" name="Google Shape;780;p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4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84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84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8" name="Google Shape;78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0" name="Google Shape;790;p84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84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84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793" name="Google Shape;79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84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798" name="Google Shape;798;p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9" name="Google Shape;799;p84"/>
          <p:cNvCxnSpPr>
            <a:stCxn id="800" idx="0"/>
            <a:endCxn id="791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01" name="Google Shape;801;p84"/>
          <p:cNvPicPr preferRelativeResize="0"/>
          <p:nvPr/>
        </p:nvPicPr>
        <p:blipFill rotWithShape="1">
          <a:blip r:embed="rId9">
            <a:alphaModFix/>
          </a:blip>
          <a:srcRect b="0" l="35262" r="36338" t="0"/>
          <a:stretch/>
        </p:blipFill>
        <p:spPr>
          <a:xfrm>
            <a:off x="8271873" y="2436125"/>
            <a:ext cx="457200" cy="619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5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85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85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9" name="Google Shape;80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1" name="Google Shape;811;p85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85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813" name="Google Shape;813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5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818" name="Google Shape;818;p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47450"/>
            <a:ext cx="1956900" cy="74718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0" name="Google Shape;820;p85"/>
          <p:cNvSpPr txBox="1"/>
          <p:nvPr/>
        </p:nvSpPr>
        <p:spPr>
          <a:xfrm>
            <a:off x="5542550" y="2670525"/>
            <a:ext cx="2047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Chain rule: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821" name="Google Shape;821;p85"/>
          <p:cNvCxnSpPr>
            <a:stCxn id="822" idx="0"/>
            <a:endCxn id="823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24" name="Google Shape;824;p85"/>
          <p:cNvPicPr preferRelativeResize="0"/>
          <p:nvPr/>
        </p:nvPicPr>
        <p:blipFill rotWithShape="1">
          <a:blip r:embed="rId9">
            <a:alphaModFix/>
          </a:blip>
          <a:srcRect b="0" l="35262" r="36338" t="0"/>
          <a:stretch/>
        </p:blipFill>
        <p:spPr>
          <a:xfrm>
            <a:off x="8271873" y="2436125"/>
            <a:ext cx="457200" cy="619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5" name="Google Shape;825;p85"/>
          <p:cNvPicPr preferRelativeResize="0"/>
          <p:nvPr/>
        </p:nvPicPr>
        <p:blipFill rotWithShape="1">
          <a:blip r:embed="rId9">
            <a:alphaModFix/>
          </a:blip>
          <a:srcRect b="0" l="35262" r="36338" t="0"/>
          <a:stretch/>
        </p:blipFill>
        <p:spPr>
          <a:xfrm>
            <a:off x="5510313" y="3171387"/>
            <a:ext cx="504456" cy="6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85"/>
          <p:cNvPicPr preferRelativeResize="0"/>
          <p:nvPr/>
        </p:nvPicPr>
        <p:blipFill rotWithShape="1">
          <a:blip r:embed="rId8">
            <a:alphaModFix/>
          </a:blip>
          <a:srcRect b="0" l="53855" r="26252" t="0"/>
          <a:stretch/>
        </p:blipFill>
        <p:spPr>
          <a:xfrm>
            <a:off x="6900100" y="3185925"/>
            <a:ext cx="504450" cy="6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86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86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86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4" name="Google Shape;83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6" name="Google Shape;836;p86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86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838" name="Google Shape;838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86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843" name="Google Shape;843;p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4" name="Google Shape;844;p86"/>
          <p:cNvCxnSpPr>
            <a:stCxn id="845" idx="0"/>
            <a:endCxn id="836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46" name="Google Shape;846;p86"/>
          <p:cNvPicPr preferRelativeResize="0"/>
          <p:nvPr/>
        </p:nvPicPr>
        <p:blipFill rotWithShape="1">
          <a:blip r:embed="rId9">
            <a:alphaModFix/>
          </a:blip>
          <a:srcRect b="0" l="0" r="73509" t="0"/>
          <a:stretch/>
        </p:blipFill>
        <p:spPr>
          <a:xfrm>
            <a:off x="8262702" y="2436000"/>
            <a:ext cx="426475" cy="619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33"/>
          <p:cNvSpPr txBox="1"/>
          <p:nvPr/>
        </p:nvSpPr>
        <p:spPr>
          <a:xfrm>
            <a:off x="326325" y="170250"/>
            <a:ext cx="84417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Recap</a:t>
            </a:r>
            <a:endParaRPr sz="3000"/>
          </a:p>
        </p:txBody>
      </p:sp>
      <p:sp>
        <p:nvSpPr>
          <p:cNvPr id="154" name="Google Shape;154;p33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We have some dataset of (x,y)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We have a </a:t>
            </a:r>
            <a:r>
              <a:rPr b="1" lang="en" sz="2000"/>
              <a:t>score function: 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We have a </a:t>
            </a:r>
            <a:r>
              <a:rPr b="1" lang="en" sz="2000"/>
              <a:t>loss function</a:t>
            </a:r>
            <a:r>
              <a:rPr lang="en" sz="2000"/>
              <a:t>: </a:t>
            </a:r>
            <a:endParaRPr sz="2000"/>
          </a:p>
        </p:txBody>
      </p:sp>
      <p:pic>
        <p:nvPicPr>
          <p:cNvPr id="155" name="Google Shape;15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801" y="1238525"/>
            <a:ext cx="238202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/>
          <p:nvPr/>
        </p:nvSpPr>
        <p:spPr>
          <a:xfrm>
            <a:off x="5973043" y="1030432"/>
            <a:ext cx="1291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e.g.</a:t>
            </a:r>
            <a:endParaRPr/>
          </a:p>
        </p:txBody>
      </p:sp>
      <p:pic>
        <p:nvPicPr>
          <p:cNvPr id="157" name="Google Shape;15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23" y="2791125"/>
            <a:ext cx="3680525" cy="15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5" cy="6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6" y="3042899"/>
            <a:ext cx="4459825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3"/>
          <p:cNvSpPr txBox="1"/>
          <p:nvPr/>
        </p:nvSpPr>
        <p:spPr>
          <a:xfrm>
            <a:off x="2577375" y="2052200"/>
            <a:ext cx="14733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162" name="Google Shape;162;p33"/>
          <p:cNvSpPr txBox="1"/>
          <p:nvPr/>
        </p:nvSpPr>
        <p:spPr>
          <a:xfrm>
            <a:off x="4216350" y="2626800"/>
            <a:ext cx="14733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163" name="Google Shape;163;p33"/>
          <p:cNvSpPr txBox="1"/>
          <p:nvPr/>
        </p:nvSpPr>
        <p:spPr>
          <a:xfrm>
            <a:off x="3154388" y="3760275"/>
            <a:ext cx="14733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Full loss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7"/>
          <p:cNvSpPr/>
          <p:nvPr/>
        </p:nvSpPr>
        <p:spPr>
          <a:xfrm>
            <a:off x="100600" y="2498150"/>
            <a:ext cx="4166100" cy="7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87"/>
          <p:cNvSpPr/>
          <p:nvPr/>
        </p:nvSpPr>
        <p:spPr>
          <a:xfrm>
            <a:off x="90100" y="1590575"/>
            <a:ext cx="4166100" cy="7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87"/>
          <p:cNvSpPr txBox="1"/>
          <p:nvPr>
            <p:ph idx="12" type="sldNum"/>
          </p:nvPr>
        </p:nvSpPr>
        <p:spPr>
          <a:xfrm>
            <a:off x="64270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4" name="Google Shape;85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6" name="Google Shape;856;p87"/>
          <p:cNvSpPr txBox="1"/>
          <p:nvPr/>
        </p:nvSpPr>
        <p:spPr>
          <a:xfrm>
            <a:off x="258925" y="78115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  <a:endParaRPr sz="2400">
              <a:solidFill>
                <a:srgbClr val="38761D"/>
              </a:solidFill>
            </a:endParaRPr>
          </a:p>
        </p:txBody>
      </p:sp>
      <p:pic>
        <p:nvPicPr>
          <p:cNvPr id="857" name="Google Shape;85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8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Want: </a:t>
            </a:r>
            <a:endParaRPr sz="2400"/>
          </a:p>
        </p:txBody>
      </p:sp>
      <p:pic>
        <p:nvPicPr>
          <p:cNvPr id="862" name="Google Shape;862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3" name="Google Shape;863;p87"/>
          <p:cNvCxnSpPr>
            <a:stCxn id="864" idx="0"/>
            <a:endCxn id="865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66" name="Google Shape;866;p87"/>
          <p:cNvPicPr preferRelativeResize="0"/>
          <p:nvPr/>
        </p:nvPicPr>
        <p:blipFill rotWithShape="1">
          <a:blip r:embed="rId9">
            <a:alphaModFix/>
          </a:blip>
          <a:srcRect b="0" l="0" r="73509" t="0"/>
          <a:stretch/>
        </p:blipFill>
        <p:spPr>
          <a:xfrm>
            <a:off x="8262702" y="2436000"/>
            <a:ext cx="426475" cy="619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7" name="Google Shape;867;p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900" cy="74718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8" name="Google Shape;868;p87"/>
          <p:cNvSpPr txBox="1"/>
          <p:nvPr/>
        </p:nvSpPr>
        <p:spPr>
          <a:xfrm>
            <a:off x="5542550" y="2670525"/>
            <a:ext cx="2047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Chain rule:</a:t>
            </a:r>
            <a:endParaRPr sz="24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700" y="896614"/>
            <a:ext cx="5717200" cy="371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4"/>
          <p:cNvSpPr txBox="1"/>
          <p:nvPr/>
        </p:nvSpPr>
        <p:spPr>
          <a:xfrm>
            <a:off x="309975" y="99450"/>
            <a:ext cx="82626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Strategy #1: A first very bad idea solution: </a:t>
            </a:r>
            <a:r>
              <a:rPr b="1" lang="en" sz="2400"/>
              <a:t>Random search</a:t>
            </a:r>
            <a:endParaRPr b="1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13" y="1431725"/>
            <a:ext cx="8765375" cy="20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5"/>
          <p:cNvSpPr txBox="1"/>
          <p:nvPr/>
        </p:nvSpPr>
        <p:spPr>
          <a:xfrm>
            <a:off x="387450" y="368075"/>
            <a:ext cx="8340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Let’s see how well this works on the test set...</a:t>
            </a:r>
            <a:endParaRPr sz="2400"/>
          </a:p>
        </p:txBody>
      </p:sp>
      <p:sp>
        <p:nvSpPr>
          <p:cNvPr id="178" name="Google Shape;178;p35"/>
          <p:cNvSpPr txBox="1"/>
          <p:nvPr/>
        </p:nvSpPr>
        <p:spPr>
          <a:xfrm>
            <a:off x="4369825" y="3633900"/>
            <a:ext cx="37953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15.5% accuracy! not bad!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(SOTA is ~95%)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" name="Google Shape;1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00" y="38750"/>
            <a:ext cx="7209300" cy="45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